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7" r:id="rId2"/>
    <p:sldId id="266" r:id="rId3"/>
    <p:sldId id="267" r:id="rId4"/>
    <p:sldId id="268" r:id="rId5"/>
    <p:sldId id="269" r:id="rId6"/>
    <p:sldId id="270" r:id="rId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89F38A-5EA2-CF44-81FC-86BE88074FBE}" v="33" dt="2020-05-04T14:11:42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05"/>
  </p:normalViewPr>
  <p:slideViewPr>
    <p:cSldViewPr>
      <p:cViewPr varScale="1">
        <p:scale>
          <a:sx n="104" d="100"/>
          <a:sy n="104" d="100"/>
        </p:scale>
        <p:origin x="232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gel Higgs" userId="b8a466840382d87e" providerId="LiveId" clId="{9C89F38A-5EA2-CF44-81FC-86BE88074FBE}"/>
    <pc:docChg chg="custSel addSld modSld">
      <pc:chgData name="Nigel Higgs" userId="b8a466840382d87e" providerId="LiveId" clId="{9C89F38A-5EA2-CF44-81FC-86BE88074FBE}" dt="2020-05-04T14:13:42.280" v="50" actId="20577"/>
      <pc:docMkLst>
        <pc:docMk/>
      </pc:docMkLst>
      <pc:sldChg chg="addSp delSp modSp add">
        <pc:chgData name="Nigel Higgs" userId="b8a466840382d87e" providerId="LiveId" clId="{9C89F38A-5EA2-CF44-81FC-86BE88074FBE}" dt="2020-05-04T14:13:42.280" v="50" actId="20577"/>
        <pc:sldMkLst>
          <pc:docMk/>
          <pc:sldMk cId="3112548383" sldId="270"/>
        </pc:sldMkLst>
        <pc:spChg chg="mod">
          <ac:chgData name="Nigel Higgs" userId="b8a466840382d87e" providerId="LiveId" clId="{9C89F38A-5EA2-CF44-81FC-86BE88074FBE}" dt="2020-05-04T14:13:42.280" v="50" actId="20577"/>
          <ac:spMkLst>
            <pc:docMk/>
            <pc:sldMk cId="3112548383" sldId="270"/>
            <ac:spMk id="2" creationId="{00000000-0000-0000-0000-000000000000}"/>
          </ac:spMkLst>
        </pc:spChg>
        <pc:spChg chg="del">
          <ac:chgData name="Nigel Higgs" userId="b8a466840382d87e" providerId="LiveId" clId="{9C89F38A-5EA2-CF44-81FC-86BE88074FBE}" dt="2020-05-04T13:20:12.483" v="1" actId="478"/>
          <ac:spMkLst>
            <pc:docMk/>
            <pc:sldMk cId="3112548383" sldId="270"/>
            <ac:spMk id="3" creationId="{00000000-0000-0000-0000-000000000000}"/>
          </ac:spMkLst>
        </pc:spChg>
        <pc:spChg chg="add del mod">
          <ac:chgData name="Nigel Higgs" userId="b8a466840382d87e" providerId="LiveId" clId="{9C89F38A-5EA2-CF44-81FC-86BE88074FBE}" dt="2020-05-04T13:20:16.467" v="2" actId="478"/>
          <ac:spMkLst>
            <pc:docMk/>
            <pc:sldMk cId="3112548383" sldId="270"/>
            <ac:spMk id="7" creationId="{332E2B11-FE0A-7E4C-9FCD-FAD422847848}"/>
          </ac:spMkLst>
        </pc:spChg>
        <pc:picChg chg="add del">
          <ac:chgData name="Nigel Higgs" userId="b8a466840382d87e" providerId="LiveId" clId="{9C89F38A-5EA2-CF44-81FC-86BE88074FBE}" dt="2020-05-04T13:21:07.385" v="4"/>
          <ac:picMkLst>
            <pc:docMk/>
            <pc:sldMk cId="3112548383" sldId="270"/>
            <ac:picMk id="8" creationId="{DD37D661-7CFF-AE4B-88BD-D03F25FF3A9D}"/>
          </ac:picMkLst>
        </pc:picChg>
        <pc:picChg chg="add del">
          <ac:chgData name="Nigel Higgs" userId="b8a466840382d87e" providerId="LiveId" clId="{9C89F38A-5EA2-CF44-81FC-86BE88074FBE}" dt="2020-05-04T13:58:53.720" v="6"/>
          <ac:picMkLst>
            <pc:docMk/>
            <pc:sldMk cId="3112548383" sldId="270"/>
            <ac:picMk id="10" creationId="{2B121CF0-6429-DB41-A210-81D907849504}"/>
          </ac:picMkLst>
        </pc:picChg>
        <pc:picChg chg="add mod">
          <ac:chgData name="Nigel Higgs" userId="b8a466840382d87e" providerId="LiveId" clId="{9C89F38A-5EA2-CF44-81FC-86BE88074FBE}" dt="2020-05-04T14:12:10.429" v="16" actId="14100"/>
          <ac:picMkLst>
            <pc:docMk/>
            <pc:sldMk cId="3112548383" sldId="270"/>
            <ac:picMk id="11" creationId="{BEA56B0A-2072-2449-BD87-5561EB21958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1AB33-3A31-ED4C-BDD2-03D94B2F5FF9}" type="datetimeFigureOut">
              <a:rPr lang="en-US" smtClean="0"/>
              <a:t>5/4/20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35893-1DE9-4443-B5DC-A9FD18FF1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17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3392F-D6C3-FE49-AC68-4074A91F3FF2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25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7D401-75F0-C244-8F7A-523191FDC5F9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8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9122-33B7-414E-BD29-BA739BFA5F58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95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693F-CD8C-AB44-B3DB-A9C72CD06313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54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CFCB-3306-E048-8F8C-25EDE0AC631D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51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DE0C3-7D71-5F4A-AE36-4AEB83486E02}" type="datetime1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21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3C4C7-613E-6A49-B047-908ACD8CDB57}" type="datetime1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77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4B2C-F7E4-3645-8DF1-16A1E7FD7B7D}" type="datetime1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02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75F3-FF58-744C-B579-F74077730B56}" type="datetime1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45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99C3F-3804-7043-9CA7-EA1A03519FFB}" type="datetime1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59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8080B-2BFD-4C4F-9ED3-C55D68243A5F}" type="datetime1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30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410F8-DA8C-4B46-9C4D-97A288B2A346}" type="datetime1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Rejuvenating the High Street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660D-A6A8-4BE0-86DC-0DB220DD7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82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sbridgingloans.co.uk/finance-news/the-future-of-the-high-stre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wertochange.org.uk/wp-content/uploads/2019/09/PCT_3619_High_Street_Pamphlet_FINAL_LR.pdf" TargetMode="External"/><Relationship Id="rId2" Type="http://schemas.openxmlformats.org/officeDocument/2006/relationships/hyperlink" Target="https://www.powertochange.org.uk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refordbid.co.uk/sites/default/files/fileman/HBid%20BPlan%202020-2025.pdf" TargetMode="External"/><Relationship Id="rId2" Type="http://schemas.openxmlformats.org/officeDocument/2006/relationships/hyperlink" Target="https://www.herefordbid.co.u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Rejuvenating the High Street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4662815"/>
          </a:xfrm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2400" i="1" dirty="0"/>
              <a:t>Outline of research and findings of organisations who have looked at how the High Street has changed in towns across the UK.</a:t>
            </a:r>
          </a:p>
          <a:p>
            <a:pPr marL="0" indent="0">
              <a:buNone/>
            </a:pPr>
            <a:r>
              <a:rPr lang="en-GB" sz="2000" b="1" dirty="0"/>
              <a:t>Keep It Simple Finance</a:t>
            </a:r>
            <a:r>
              <a:rPr lang="en-GB" sz="2000" dirty="0"/>
              <a:t> – posted online 21 Jan 2020</a:t>
            </a:r>
          </a:p>
          <a:p>
            <a:pPr marL="61911" indent="0">
              <a:buNone/>
            </a:pPr>
            <a:r>
              <a:rPr lang="en-GB" sz="2000" dirty="0"/>
              <a:t>Link to detail: </a:t>
            </a:r>
            <a:r>
              <a:rPr lang="en-GB" sz="2000" dirty="0">
                <a:hlinkClick r:id="rId2"/>
              </a:rPr>
              <a:t>Death or Transformation: The Future of the high street</a:t>
            </a:r>
            <a:r>
              <a:rPr lang="en-GB" sz="2000" dirty="0"/>
              <a:t> explored what is happening to the high street today, and what impact this will have on its future </a:t>
            </a:r>
          </a:p>
          <a:p>
            <a:pPr fontAlgn="ctr">
              <a:spcAft>
                <a:spcPts val="600"/>
              </a:spcAft>
            </a:pPr>
            <a:r>
              <a:rPr lang="en-GB" sz="2000" b="1" dirty="0"/>
              <a:t>More people are choosing to shop online</a:t>
            </a:r>
            <a:r>
              <a:rPr lang="en-GB" sz="2000" dirty="0"/>
              <a:t>: Online spend almost at 20%; impacting the value of physical retail stores.</a:t>
            </a:r>
          </a:p>
          <a:p>
            <a:pPr fontAlgn="ctr">
              <a:spcAft>
                <a:spcPts val="600"/>
              </a:spcAft>
            </a:pPr>
            <a:r>
              <a:rPr lang="en-GB" sz="2000" b="1" dirty="0"/>
              <a:t>Physical space is expensive</a:t>
            </a:r>
            <a:r>
              <a:rPr lang="en-GB" sz="2000" dirty="0"/>
              <a:t>: Rents and business rates are increasing</a:t>
            </a:r>
          </a:p>
          <a:p>
            <a:pPr fontAlgn="ctr">
              <a:spcAft>
                <a:spcPts val="600"/>
              </a:spcAft>
            </a:pPr>
            <a:r>
              <a:rPr lang="en-GB" sz="2000" b="1" dirty="0"/>
              <a:t>Consumers are more careful</a:t>
            </a:r>
            <a:r>
              <a:rPr lang="en-GB" sz="2000" dirty="0"/>
              <a:t>: becoming more conscious of economic ramifications of Brexit and other events.</a:t>
            </a:r>
          </a:p>
          <a:p>
            <a:pPr fontAlgn="ctr">
              <a:spcAft>
                <a:spcPts val="600"/>
              </a:spcAft>
            </a:pPr>
            <a:r>
              <a:rPr lang="en-GB" sz="2000" b="1" dirty="0"/>
              <a:t>Retailers can’t keep up</a:t>
            </a:r>
            <a:r>
              <a:rPr lang="en-GB" sz="2000" dirty="0"/>
              <a:t>: They are suffering a natural decline by not offering consumers a reason to shop in their stores, and not evolving fast enough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05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Rejuvenating the High Street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47643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000" b="1" dirty="0"/>
              <a:t>Keep It Simple Finance</a:t>
            </a:r>
            <a:r>
              <a:rPr lang="en-GB" sz="2000" dirty="0"/>
              <a:t> – continued…</a:t>
            </a:r>
          </a:p>
          <a:p>
            <a:pPr marL="61911" indent="0">
              <a:buNone/>
            </a:pPr>
            <a:r>
              <a:rPr lang="en-GB" sz="2000" dirty="0"/>
              <a:t>Further public opinion via a survey echoed the above: </a:t>
            </a:r>
          </a:p>
          <a:p>
            <a:pPr fontAlgn="ctr">
              <a:spcAft>
                <a:spcPts val="600"/>
              </a:spcAft>
            </a:pPr>
            <a:r>
              <a:rPr lang="en-GB" sz="2000" dirty="0"/>
              <a:t>75% of people spread their shopping online and in store</a:t>
            </a:r>
          </a:p>
          <a:p>
            <a:pPr fontAlgn="ctr">
              <a:spcAft>
                <a:spcPts val="600"/>
              </a:spcAft>
            </a:pPr>
            <a:r>
              <a:rPr lang="en-GB" sz="2000" dirty="0"/>
              <a:t>18% of 25 to 34 year-olds only shop online</a:t>
            </a:r>
          </a:p>
          <a:p>
            <a:pPr fontAlgn="ctr">
              <a:spcAft>
                <a:spcPts val="600"/>
              </a:spcAft>
            </a:pPr>
            <a:r>
              <a:rPr lang="en-GB" sz="2000" dirty="0"/>
              <a:t>Some consumers don’t enjoy shopping in physical stores, citing: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Too many people in-store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Less choice in-store than is available online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The shops are too far from home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The shops shut at the time people finish work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It’s too confusing to find what they need in store</a:t>
            </a:r>
          </a:p>
          <a:p>
            <a:pPr lvl="1" fontAlgn="ctr">
              <a:spcAft>
                <a:spcPts val="600"/>
              </a:spcAft>
            </a:pPr>
            <a:r>
              <a:rPr lang="en-GB" sz="1800" dirty="0"/>
              <a:t>disabilities and health issues, suggesting that the current facilities are failing to be inclusive for all consumers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49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What Works on the High Street?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540147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000" b="1" dirty="0"/>
              <a:t>Keep It Simple Finance</a:t>
            </a:r>
            <a:r>
              <a:rPr lang="en-GB" sz="2000" dirty="0"/>
              <a:t> – continued…</a:t>
            </a:r>
          </a:p>
          <a:p>
            <a:pPr marL="61911" indent="0">
              <a:buNone/>
            </a:pPr>
            <a:r>
              <a:rPr lang="en-GB" sz="2000" b="1" i="1" dirty="0"/>
              <a:t>“The High Street isn't dying - it's in a state of transition…”</a:t>
            </a:r>
          </a:p>
          <a:p>
            <a:pPr fontAlgn="ctr">
              <a:spcAft>
                <a:spcPts val="600"/>
              </a:spcAft>
            </a:pPr>
            <a:r>
              <a:rPr lang="en-GB" sz="2000" i="1" dirty="0"/>
              <a:t>“Locals still need service-led offers. Services such as dry cleaners, key cutters, nail bars – even the Post Office and local bank. I’m pretty sure you can’t get your haircut online, right?” </a:t>
            </a:r>
            <a:r>
              <a:rPr lang="en-GB" sz="2000" dirty="0"/>
              <a:t>- James Child, retail analyst at Estate Gazette</a:t>
            </a:r>
          </a:p>
          <a:p>
            <a:r>
              <a:rPr lang="en-GB" sz="2000" dirty="0"/>
              <a:t>People were asked what they expect to see on the high street in ten years, in order of prevalence: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Restaurants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Coffee shops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Second-hand shops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Bars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Fast food restaurants</a:t>
            </a:r>
          </a:p>
          <a:p>
            <a:pPr marL="952485" lvl="1" indent="-457200">
              <a:buFont typeface="+mj-lt"/>
              <a:buAutoNum type="arabicPeriod"/>
            </a:pPr>
            <a:r>
              <a:rPr lang="en-GB" sz="2000" dirty="0"/>
              <a:t>Retails chains (e.g. department stores)</a:t>
            </a:r>
          </a:p>
          <a:p>
            <a:pPr fontAlgn="ctr">
              <a:spcAft>
                <a:spcPts val="600"/>
              </a:spcAft>
            </a:pPr>
            <a:r>
              <a:rPr lang="en-GB" sz="2000" dirty="0"/>
              <a:t>The message seems to show that the High Street is moving from a retail experience to a social and leisure experience.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54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Rejuvenating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483209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000" b="1" dirty="0"/>
              <a:t>Power To Change</a:t>
            </a:r>
            <a:r>
              <a:rPr lang="en-GB" sz="2000" dirty="0"/>
              <a:t> – research 2018/19</a:t>
            </a:r>
          </a:p>
          <a:p>
            <a:pPr marL="61911" indent="0">
              <a:buNone/>
            </a:pPr>
            <a:r>
              <a:rPr lang="en-GB" sz="2000" dirty="0"/>
              <a:t>Power to Change </a:t>
            </a:r>
            <a:r>
              <a:rPr lang="en-GB" sz="2000" dirty="0">
                <a:hlinkClick r:id="rId2"/>
              </a:rPr>
              <a:t>website</a:t>
            </a:r>
            <a:r>
              <a:rPr lang="en-GB" sz="2000" dirty="0"/>
              <a:t> – moving from Corporate-led commerce to Community-led businesses.</a:t>
            </a:r>
          </a:p>
          <a:p>
            <a:pPr marL="61911" indent="0">
              <a:buNone/>
            </a:pPr>
            <a:r>
              <a:rPr lang="en-GB" sz="2000" dirty="0"/>
              <a:t>Link to research: </a:t>
            </a:r>
            <a:r>
              <a:rPr lang="en-GB" sz="2000" u="sng" dirty="0">
                <a:hlinkClick r:id="rId3"/>
              </a:rPr>
              <a:t>Putting Communities in charge of their own Town Centres</a:t>
            </a:r>
            <a:endParaRPr lang="en-GB" sz="2000" dirty="0"/>
          </a:p>
          <a:p>
            <a:pPr marL="371464" lvl="2" indent="-371464" fontAlgn="ctr">
              <a:spcAft>
                <a:spcPts val="600"/>
              </a:spcAft>
            </a:pPr>
            <a:r>
              <a:rPr lang="en-GB" sz="2000" dirty="0"/>
              <a:t>Greater community ownership of commercial properties offers a rooted, resilient and sustainable alternative to a high street model that is manifestly failing.</a:t>
            </a:r>
          </a:p>
          <a:p>
            <a:pPr marL="371464" lvl="2" indent="-371464" fontAlgn="ctr">
              <a:spcAft>
                <a:spcPts val="600"/>
              </a:spcAft>
            </a:pPr>
            <a:r>
              <a:rPr lang="en-GB" sz="2000" dirty="0"/>
              <a:t>A powerful new Community Right to Buy</a:t>
            </a:r>
          </a:p>
          <a:p>
            <a:pPr marL="371464" lvl="2" indent="-371464" fontAlgn="ctr">
              <a:spcAft>
                <a:spcPts val="600"/>
              </a:spcAft>
            </a:pPr>
            <a:r>
              <a:rPr lang="en-GB" sz="2000" dirty="0"/>
              <a:t>£250m to support community buyouts of strategically important high street properties.</a:t>
            </a:r>
          </a:p>
          <a:p>
            <a:pPr fontAlgn="ctr">
              <a:spcAft>
                <a:spcPts val="600"/>
              </a:spcAft>
            </a:pPr>
            <a:r>
              <a:rPr lang="en-GB" sz="2000" dirty="0"/>
              <a:t>Increased support for neighbourhood plans aimed at revitalising high streets</a:t>
            </a:r>
          </a:p>
          <a:p>
            <a:pPr marL="0" indent="0" fontAlgn="ctr">
              <a:spcAft>
                <a:spcPts val="600"/>
              </a:spcAft>
              <a:buNone/>
            </a:pPr>
            <a:r>
              <a:rPr lang="en-GB" sz="2000" dirty="0"/>
              <a:t>Some activity in/around Hereford – CARE: Herefordshire CIC in </a:t>
            </a:r>
            <a:r>
              <a:rPr lang="en-GB" sz="2000" dirty="0" err="1"/>
              <a:t>Pontrilas</a:t>
            </a:r>
            <a:r>
              <a:rPr lang="en-GB" sz="2000" dirty="0"/>
              <a:t>; Dragon Orchard crop shares in Ledbury; LARC Development Trust in Leominster; The Bell Inn at </a:t>
            </a:r>
            <a:r>
              <a:rPr lang="en-GB" sz="2000" dirty="0" err="1"/>
              <a:t>Yarpole</a:t>
            </a:r>
            <a:r>
              <a:rPr lang="en-GB" sz="2000" dirty="0"/>
              <a:t>; Community Boot Inn (</a:t>
            </a:r>
            <a:r>
              <a:rPr lang="en-GB" sz="2000" dirty="0" err="1"/>
              <a:t>Orleton</a:t>
            </a:r>
            <a:r>
              <a:rPr lang="en-GB" sz="2000" dirty="0"/>
              <a:t>); </a:t>
            </a:r>
            <a:r>
              <a:rPr lang="en-GB" sz="2000" dirty="0" err="1"/>
              <a:t>Alfrick</a:t>
            </a:r>
            <a:r>
              <a:rPr lang="en-GB" sz="2000" dirty="0"/>
              <a:t> and </a:t>
            </a:r>
            <a:r>
              <a:rPr lang="en-GB" sz="2000" dirty="0" err="1"/>
              <a:t>Lusley</a:t>
            </a:r>
            <a:r>
              <a:rPr lang="en-GB" sz="2000" dirty="0"/>
              <a:t> Community Shop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77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What’s Happening In Hereford?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499867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GB" sz="2000" b="1" dirty="0">
                <a:hlinkClick r:id="rId2"/>
              </a:rPr>
              <a:t>Hereford Business Improvement District</a:t>
            </a:r>
            <a:r>
              <a:rPr lang="en-GB" sz="2000" dirty="0"/>
              <a:t> – HBID1 &amp; HBID2</a:t>
            </a:r>
          </a:p>
          <a:p>
            <a:pPr marL="61911" indent="0">
              <a:buNone/>
            </a:pPr>
            <a:r>
              <a:rPr lang="en-GB" sz="2000" dirty="0"/>
              <a:t>HBID1 was set up in 2015 and has just renewed its agreement (HBID2 – </a:t>
            </a:r>
            <a:r>
              <a:rPr lang="en-GB" sz="2000" dirty="0">
                <a:hlinkClick r:id="rId3"/>
              </a:rPr>
              <a:t>Business Plan</a:t>
            </a:r>
            <a:r>
              <a:rPr lang="en-GB" sz="2000" dirty="0"/>
              <a:t>) for another 5 years, out to 2025.</a:t>
            </a:r>
          </a:p>
          <a:p>
            <a:pPr marL="61911" indent="0">
              <a:buNone/>
            </a:pPr>
            <a:r>
              <a:rPr lang="en-GB" sz="2000" dirty="0"/>
              <a:t>HBID is a not-for-profit organisation that is bringing businesses together to fund and deliver positive changes in Hereford BID area that will increase profits and make Hereford a place for people to come and do business and shop.</a:t>
            </a:r>
          </a:p>
          <a:p>
            <a:pPr marL="61911" indent="0">
              <a:buNone/>
            </a:pPr>
            <a:r>
              <a:rPr lang="en-GB" sz="2000" dirty="0"/>
              <a:t>HBID2 Projects aim </a:t>
            </a:r>
            <a:r>
              <a:rPr lang="en-GB" sz="2000"/>
              <a:t>to deliver:</a:t>
            </a:r>
            <a:endParaRPr lang="en-GB" sz="2000" dirty="0"/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A Loyalty app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More events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Professional marketing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More flowers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Fill empty units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Louder voice for business</a:t>
            </a:r>
          </a:p>
          <a:p>
            <a:pPr marL="866749" lvl="3" indent="-371464" fontAlgn="ctr">
              <a:spcAft>
                <a:spcPts val="600"/>
              </a:spcAft>
            </a:pPr>
            <a:r>
              <a:rPr lang="en-GB" sz="1567" dirty="0"/>
              <a:t>More networking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084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4361"/>
            <a:ext cx="8915400" cy="854359"/>
          </a:xfrm>
        </p:spPr>
        <p:txBody>
          <a:bodyPr vert="horz" lIns="39000" tIns="39000" rIns="39000" bIns="39000" rtlCol="0" anchor="ctr">
            <a:normAutofit/>
          </a:bodyPr>
          <a:lstStyle/>
          <a:p>
            <a:r>
              <a:rPr lang="en-GB" sz="4000" dirty="0"/>
              <a:t>Consolidating some of </a:t>
            </a:r>
            <a:r>
              <a:rPr lang="en-GB" sz="4000"/>
              <a:t>the Dynamics</a:t>
            </a:r>
            <a:endParaRPr lang="en-GB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70A60-0A82-8E49-A571-0867AABB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Rejuvenating the High Street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BA8AA-1259-CE4B-9F13-F09416EA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660D-A6A8-4BE0-86DC-0DB220DD7562}" type="slidenum">
              <a:rPr lang="en-GB" smtClean="0"/>
              <a:t>6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EA56B0A-2072-2449-BD87-5561EB219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520" y="788658"/>
            <a:ext cx="8568952" cy="56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54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664</Words>
  <Application>Microsoft Macintosh PowerPoint</Application>
  <PresentationFormat>A4 Paper (210x297 mm)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Rejuvenating the High Street</vt:lpstr>
      <vt:lpstr>Rejuvenating the High Street</vt:lpstr>
      <vt:lpstr>What Works on the High Street?</vt:lpstr>
      <vt:lpstr>Rejuvenating Communities</vt:lpstr>
      <vt:lpstr>What’s Happening In Hereford?</vt:lpstr>
      <vt:lpstr>Consolidating some of the Dynamics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Rejuventing the High Street</dc:title>
  <dc:subject/>
  <dc:creator>Nigel Higgs</dc:creator>
  <cp:keywords/>
  <dc:description/>
  <cp:lastModifiedBy>Nigel Higgs</cp:lastModifiedBy>
  <cp:revision>7</cp:revision>
  <dcterms:created xsi:type="dcterms:W3CDTF">2020-04-19T18:31:01Z</dcterms:created>
  <dcterms:modified xsi:type="dcterms:W3CDTF">2020-05-04T14:13:46Z</dcterms:modified>
  <cp:category/>
</cp:coreProperties>
</file>